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51450"/>
            <a:ext cx="91440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250129"/>
            <a:ext cx="9144000" cy="6090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4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0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68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3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6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86091"/>
            <a:ext cx="9144000" cy="933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4751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96A8-9468-F84E-9138-F18A5D20EB88}" type="datetimeFigureOut">
              <a:rPr lang="en-US" smtClean="0"/>
              <a:t>10/3/13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C34D-0E43-8341-A563-5EDD669FD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1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Civics in One Day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 those seven articles really say?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5" y="-1"/>
            <a:ext cx="8698494" cy="5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0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 Among the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</a:t>
            </a:r>
            <a:r>
              <a:rPr lang="en-US" dirty="0"/>
              <a:t>. 4, sect. </a:t>
            </a:r>
            <a:r>
              <a:rPr lang="en-US" dirty="0" smtClean="0"/>
              <a:t>2.3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Fugitive </a:t>
            </a:r>
            <a:r>
              <a:rPr lang="en-US" b="1" dirty="0"/>
              <a:t>S</a:t>
            </a:r>
            <a:r>
              <a:rPr lang="en-US" b="1" dirty="0" smtClean="0"/>
              <a:t>lave Law </a:t>
            </a:r>
            <a:r>
              <a:rPr lang="en-US" dirty="0" smtClean="0"/>
              <a:t>(slaves </a:t>
            </a:r>
            <a:r>
              <a:rPr lang="en-US" dirty="0"/>
              <a:t>should be returned to their </a:t>
            </a:r>
            <a:r>
              <a:rPr lang="en-US" dirty="0" smtClean="0"/>
              <a:t>owners)</a:t>
            </a:r>
            <a:endParaRPr lang="en-US" dirty="0"/>
          </a:p>
          <a:p>
            <a:r>
              <a:rPr lang="en-US" dirty="0" smtClean="0"/>
              <a:t>Art</a:t>
            </a:r>
            <a:r>
              <a:rPr lang="en-US" dirty="0"/>
              <a:t>. 4, sect. </a:t>
            </a:r>
            <a:r>
              <a:rPr lang="en-US" dirty="0" smtClean="0"/>
              <a:t>3 – New </a:t>
            </a:r>
            <a:r>
              <a:rPr lang="en-US" dirty="0"/>
              <a:t>states have same rights as the old; no new states created </a:t>
            </a:r>
            <a:r>
              <a:rPr lang="en-US" dirty="0" smtClean="0"/>
              <a:t>within borders </a:t>
            </a:r>
            <a:r>
              <a:rPr lang="en-US" dirty="0"/>
              <a:t>of old (W. VA exception)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1712"/>
            <a:ext cx="5950788" cy="3075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427963"/>
            <a:ext cx="3175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8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V: Amendments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dirty="0"/>
              <a:t>amendments thus </a:t>
            </a:r>
            <a:r>
              <a:rPr lang="en-US" dirty="0" smtClean="0"/>
              <a:t>far</a:t>
            </a:r>
          </a:p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methods of </a:t>
            </a:r>
            <a:r>
              <a:rPr lang="en-US" dirty="0" smtClean="0"/>
              <a:t>proposal</a:t>
            </a:r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. 2/3 vote in both House and Senate</a:t>
            </a:r>
          </a:p>
          <a:p>
            <a:pPr lvl="1"/>
            <a:r>
              <a:rPr lang="en-US" dirty="0"/>
              <a:t>b. 2/3 of the state legislatures request congress to call          Const. Conv.</a:t>
            </a:r>
          </a:p>
          <a:p>
            <a:r>
              <a:rPr lang="en-US" dirty="0" smtClean="0"/>
              <a:t>Two </a:t>
            </a:r>
            <a:r>
              <a:rPr lang="en-US" dirty="0"/>
              <a:t>methods of </a:t>
            </a:r>
            <a:r>
              <a:rPr lang="en-US" dirty="0" smtClean="0"/>
              <a:t>approval</a:t>
            </a:r>
            <a:endParaRPr lang="en-US" dirty="0"/>
          </a:p>
          <a:p>
            <a:pPr lvl="1"/>
            <a:r>
              <a:rPr lang="en-US" dirty="0" smtClean="0"/>
              <a:t>a</a:t>
            </a:r>
            <a:r>
              <a:rPr lang="en-US" dirty="0"/>
              <a:t>. ratified by 3/4 of all state </a:t>
            </a:r>
            <a:r>
              <a:rPr lang="en-US" dirty="0" smtClean="0"/>
              <a:t>legislatures</a:t>
            </a:r>
          </a:p>
          <a:p>
            <a:pPr lvl="1"/>
            <a:r>
              <a:rPr lang="en-US" dirty="0" smtClean="0"/>
              <a:t>b</a:t>
            </a:r>
            <a:r>
              <a:rPr lang="en-US" dirty="0"/>
              <a:t>. majority vote in 3/4 of state conventions	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83" y="4850727"/>
            <a:ext cx="2676364" cy="20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4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VI: Other Important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Art. 6, sect. </a:t>
            </a:r>
            <a:r>
              <a:rPr lang="en-US" dirty="0" smtClean="0"/>
              <a:t>1</a:t>
            </a:r>
            <a:r>
              <a:rPr lang="en-US" dirty="0"/>
              <a:t> </a:t>
            </a:r>
            <a:r>
              <a:rPr lang="en-US" dirty="0" smtClean="0"/>
              <a:t>– Federal </a:t>
            </a:r>
            <a:r>
              <a:rPr lang="en-US" dirty="0"/>
              <a:t>govt. assumes debts incurred under </a:t>
            </a:r>
            <a:r>
              <a:rPr lang="en-US" dirty="0" smtClean="0"/>
              <a:t>Articles of Confederation (Reset Button)</a:t>
            </a:r>
            <a:endParaRPr lang="en-US" dirty="0"/>
          </a:p>
          <a:p>
            <a:r>
              <a:rPr lang="en-US" dirty="0" smtClean="0"/>
              <a:t>Art</a:t>
            </a:r>
            <a:r>
              <a:rPr lang="en-US" dirty="0"/>
              <a:t>. 6, sect.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Supremacy </a:t>
            </a:r>
            <a:r>
              <a:rPr lang="en-US" b="1" dirty="0"/>
              <a:t>clause</a:t>
            </a:r>
            <a:r>
              <a:rPr lang="en-US" dirty="0"/>
              <a:t>; national govt. has more power than state govt.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31" y="2774587"/>
            <a:ext cx="4893978" cy="408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4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VII: Ratification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6/21/</a:t>
            </a:r>
            <a:r>
              <a:rPr lang="en-US" dirty="0" smtClean="0"/>
              <a:t>1788 by 9 states; VA, NYC, NC, RI follow by 1790.</a:t>
            </a:r>
            <a:endParaRPr lang="en-US" dirty="0"/>
          </a:p>
          <a:p>
            <a:r>
              <a:rPr lang="en-US" dirty="0" smtClean="0"/>
              <a:t>Unlike </a:t>
            </a:r>
            <a:r>
              <a:rPr lang="en-US" dirty="0" err="1" smtClean="0"/>
              <a:t>AoC</a:t>
            </a:r>
            <a:r>
              <a:rPr lang="en-US" dirty="0" smtClean="0"/>
              <a:t> </a:t>
            </a:r>
            <a:r>
              <a:rPr lang="en-US" dirty="0"/>
              <a:t>w</a:t>
            </a:r>
            <a:r>
              <a:rPr lang="en-US" dirty="0" smtClean="0"/>
              <a:t>hich </a:t>
            </a:r>
            <a:r>
              <a:rPr lang="en-US" dirty="0"/>
              <a:t>said all 13 states had to amend it; Rhode Island states </a:t>
            </a:r>
            <a:r>
              <a:rPr lang="en-US" dirty="0" smtClean="0"/>
              <a:t>Const. </a:t>
            </a:r>
            <a:r>
              <a:rPr lang="en-US" dirty="0"/>
              <a:t>was amended by revolutionary means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Oldest operating constitution in the world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40" y="3829445"/>
            <a:ext cx="6494852" cy="302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Rights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10 Amendments (1791)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34" y="1188655"/>
            <a:ext cx="5044878" cy="57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1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Amendment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enumeration in the Constitution, of certain rights, shall not be construed to deny or disparage others retained by the people.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</a:t>
            </a:r>
            <a:r>
              <a:rPr lang="en-US" baseline="30000" smtClean="0"/>
              <a:t>th</a:t>
            </a:r>
            <a:r>
              <a:rPr lang="en-US" smtClean="0"/>
              <a:t> Amendment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powers not delegated to the United States by the Constitution, nor prohibited by it to the States, are reserved to the States respectively, or to the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5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Preamble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  <a:r>
              <a:rPr lang="en-US" dirty="0"/>
              <a:t>of Constitution, govt. est. by people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07" y="1206270"/>
            <a:ext cx="4486061" cy="565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65" y="4706162"/>
            <a:ext cx="3404684" cy="2151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I: Legislative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</a:t>
            </a:r>
            <a:r>
              <a:rPr lang="en-US" dirty="0" smtClean="0"/>
              <a:t>eparation </a:t>
            </a:r>
            <a:r>
              <a:rPr lang="en-US" dirty="0"/>
              <a:t>of </a:t>
            </a:r>
            <a:r>
              <a:rPr lang="en-US" dirty="0" smtClean="0"/>
              <a:t>powers; Baron </a:t>
            </a:r>
            <a:r>
              <a:rPr lang="en-US" dirty="0"/>
              <a:t>de </a:t>
            </a:r>
            <a:r>
              <a:rPr lang="en-US" dirty="0" smtClean="0"/>
              <a:t>Montesquieu’s </a:t>
            </a:r>
            <a:r>
              <a:rPr lang="en-US" i="1" dirty="0" smtClean="0"/>
              <a:t>The </a:t>
            </a:r>
            <a:r>
              <a:rPr lang="en-US" i="1" dirty="0"/>
              <a:t>Spirit of the </a:t>
            </a:r>
            <a:r>
              <a:rPr lang="en-US" i="1" dirty="0" smtClean="0"/>
              <a:t>Laws</a:t>
            </a:r>
            <a:endParaRPr lang="en-US" i="1" dirty="0"/>
          </a:p>
          <a:p>
            <a:r>
              <a:rPr lang="en-US" dirty="0" smtClean="0"/>
              <a:t>Art</a:t>
            </a:r>
            <a:r>
              <a:rPr lang="en-US" dirty="0"/>
              <a:t>. 1, sect. </a:t>
            </a:r>
            <a:r>
              <a:rPr lang="en-US" dirty="0" smtClean="0"/>
              <a:t>2.3</a:t>
            </a:r>
            <a:r>
              <a:rPr lang="en-US" dirty="0"/>
              <a:t> </a:t>
            </a:r>
            <a:r>
              <a:rPr lang="en-US" dirty="0" smtClean="0"/>
              <a:t>– basis </a:t>
            </a:r>
            <a:r>
              <a:rPr lang="en-US" dirty="0"/>
              <a:t>of 3/5 compromise	</a:t>
            </a:r>
          </a:p>
          <a:p>
            <a:r>
              <a:rPr lang="en-US" dirty="0" smtClean="0"/>
              <a:t>Art</a:t>
            </a:r>
            <a:r>
              <a:rPr lang="en-US" dirty="0"/>
              <a:t>. 1, sect. </a:t>
            </a:r>
            <a:r>
              <a:rPr lang="en-US" dirty="0" smtClean="0"/>
              <a:t>3.1</a:t>
            </a:r>
            <a:r>
              <a:rPr lang="en-US" dirty="0"/>
              <a:t> </a:t>
            </a:r>
            <a:r>
              <a:rPr lang="en-US" dirty="0" smtClean="0"/>
              <a:t>– originally </a:t>
            </a:r>
            <a:r>
              <a:rPr lang="en-US" dirty="0"/>
              <a:t>state leg. Choose senators, amendment 17 made it direct</a:t>
            </a:r>
          </a:p>
          <a:p>
            <a:r>
              <a:rPr lang="en-US" dirty="0" smtClean="0"/>
              <a:t>Art</a:t>
            </a:r>
            <a:r>
              <a:rPr lang="en-US" dirty="0"/>
              <a:t>. 1, sect. </a:t>
            </a:r>
            <a:r>
              <a:rPr lang="en-US" dirty="0" smtClean="0"/>
              <a:t>3.4</a:t>
            </a:r>
            <a:r>
              <a:rPr lang="en-US" dirty="0"/>
              <a:t> </a:t>
            </a:r>
            <a:r>
              <a:rPr lang="en-US" dirty="0" smtClean="0"/>
              <a:t>– Constitution </a:t>
            </a:r>
            <a:r>
              <a:rPr lang="en-US" dirty="0"/>
              <a:t>gives VP only 2 responsibilities: pres. of Senate and </a:t>
            </a:r>
            <a:r>
              <a:rPr lang="en-US" dirty="0" smtClean="0"/>
              <a:t>vote </a:t>
            </a:r>
            <a:r>
              <a:rPr lang="en-US" dirty="0"/>
              <a:t>in case of tie </a:t>
            </a:r>
          </a:p>
          <a:p>
            <a:r>
              <a:rPr lang="en-US" dirty="0" smtClean="0"/>
              <a:t>Art</a:t>
            </a:r>
            <a:r>
              <a:rPr lang="en-US" dirty="0"/>
              <a:t>. 1, sect. </a:t>
            </a:r>
            <a:r>
              <a:rPr lang="en-US" dirty="0" smtClean="0"/>
              <a:t>3.6</a:t>
            </a:r>
            <a:r>
              <a:rPr lang="en-US" dirty="0"/>
              <a:t> </a:t>
            </a:r>
            <a:r>
              <a:rPr lang="en-US" dirty="0" smtClean="0"/>
              <a:t>– 2</a:t>
            </a:r>
            <a:r>
              <a:rPr lang="en-US" dirty="0"/>
              <a:t>/3 of senate have to vote for conviction of impeachment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9" y="4706163"/>
            <a:ext cx="1911756" cy="2151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49" y="4342453"/>
            <a:ext cx="3067344" cy="25155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906" y="64886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Monty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55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99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Art. 1, sect. </a:t>
            </a:r>
            <a:r>
              <a:rPr lang="en-US" dirty="0" smtClean="0"/>
              <a:t>7 – Revenue </a:t>
            </a:r>
            <a:r>
              <a:rPr lang="en-US" dirty="0"/>
              <a:t>bills must begin in </a:t>
            </a:r>
            <a:r>
              <a:rPr lang="en-US" dirty="0" smtClean="0"/>
              <a:t>House; power </a:t>
            </a:r>
            <a:r>
              <a:rPr lang="en-US" dirty="0"/>
              <a:t>of purse </a:t>
            </a:r>
            <a:r>
              <a:rPr lang="en-US" dirty="0" smtClean="0"/>
              <a:t>strings </a:t>
            </a:r>
            <a:r>
              <a:rPr lang="en-US" dirty="0"/>
              <a:t>in </a:t>
            </a:r>
            <a:r>
              <a:rPr lang="en-US" dirty="0" smtClean="0"/>
              <a:t>lower legislature</a:t>
            </a:r>
            <a:r>
              <a:rPr lang="en-US" dirty="0"/>
              <a:t>, grows out of colonial period</a:t>
            </a:r>
          </a:p>
          <a:p>
            <a:r>
              <a:rPr lang="en-US" dirty="0" smtClean="0"/>
              <a:t>Art </a:t>
            </a:r>
            <a:r>
              <a:rPr lang="en-US" dirty="0"/>
              <a:t>1, sect. </a:t>
            </a:r>
            <a:r>
              <a:rPr lang="en-US" dirty="0" smtClean="0"/>
              <a:t>8</a:t>
            </a:r>
            <a:r>
              <a:rPr lang="en-US" dirty="0"/>
              <a:t> </a:t>
            </a:r>
            <a:r>
              <a:rPr lang="en-US" dirty="0" smtClean="0"/>
              <a:t>– Delegated </a:t>
            </a:r>
            <a:r>
              <a:rPr lang="en-US" dirty="0"/>
              <a:t>powers/enumerated powers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8.3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Commerce </a:t>
            </a:r>
            <a:r>
              <a:rPr lang="en-US" b="1" dirty="0"/>
              <a:t>C</a:t>
            </a:r>
            <a:r>
              <a:rPr lang="en-US" b="1" dirty="0" smtClean="0"/>
              <a:t>lause</a:t>
            </a:r>
            <a:endParaRPr lang="en-US" b="1" dirty="0"/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8.11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1973 </a:t>
            </a:r>
            <a:r>
              <a:rPr lang="en-US" b="1" dirty="0"/>
              <a:t>War Powers </a:t>
            </a:r>
            <a:r>
              <a:rPr lang="en-US" b="1" dirty="0" smtClean="0"/>
              <a:t>Resolution</a:t>
            </a:r>
            <a:r>
              <a:rPr lang="en-US" b="1" dirty="0"/>
              <a:t> </a:t>
            </a:r>
            <a:r>
              <a:rPr lang="en-US" dirty="0" smtClean="0"/>
              <a:t>– </a:t>
            </a:r>
            <a:r>
              <a:rPr lang="en-US" dirty="0"/>
              <a:t>G</a:t>
            </a:r>
            <a:r>
              <a:rPr lang="en-US" dirty="0" smtClean="0"/>
              <a:t>ives </a:t>
            </a:r>
            <a:r>
              <a:rPr lang="en-US" dirty="0"/>
              <a:t>president power to send </a:t>
            </a:r>
            <a:r>
              <a:rPr lang="en-US" dirty="0" smtClean="0"/>
              <a:t>troops </a:t>
            </a:r>
            <a:r>
              <a:rPr lang="en-US" dirty="0"/>
              <a:t>abroad in emergency cases for 60 days (end hostilities)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8.18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Necessary </a:t>
            </a:r>
            <a:r>
              <a:rPr lang="en-US" b="1" dirty="0"/>
              <a:t>and Proper </a:t>
            </a:r>
            <a:r>
              <a:rPr lang="en-US" b="1" dirty="0" smtClean="0"/>
              <a:t>Clause</a:t>
            </a:r>
            <a:r>
              <a:rPr lang="en-US" b="1" dirty="0"/>
              <a:t> </a:t>
            </a:r>
            <a:r>
              <a:rPr lang="en-US" dirty="0" smtClean="0"/>
              <a:t>– elastic </a:t>
            </a:r>
            <a:r>
              <a:rPr lang="en-US" dirty="0"/>
              <a:t>clause/implied powers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932" y="3781080"/>
            <a:ext cx="3933534" cy="3076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81" y="4094517"/>
            <a:ext cx="2802597" cy="280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07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Art. 1, sect. </a:t>
            </a:r>
            <a:r>
              <a:rPr lang="en-US" dirty="0" smtClean="0"/>
              <a:t>9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b="1" dirty="0" smtClean="0"/>
              <a:t>Powers </a:t>
            </a:r>
            <a:r>
              <a:rPr lang="en-US" b="1" dirty="0"/>
              <a:t>denied to the Federal govt.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9.1</a:t>
            </a:r>
            <a:r>
              <a:rPr lang="en-US" dirty="0"/>
              <a:t> </a:t>
            </a:r>
            <a:r>
              <a:rPr lang="en-US" dirty="0" smtClean="0"/>
              <a:t>– Importation </a:t>
            </a:r>
            <a:r>
              <a:rPr lang="en-US" dirty="0"/>
              <a:t>of slavery illegal after 1808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9.2</a:t>
            </a:r>
            <a:r>
              <a:rPr lang="en-US" dirty="0"/>
              <a:t> </a:t>
            </a:r>
            <a:r>
              <a:rPr lang="en-US" dirty="0" smtClean="0"/>
              <a:t>– Can't </a:t>
            </a:r>
            <a:r>
              <a:rPr lang="en-US" dirty="0"/>
              <a:t>be jailed without sufficient </a:t>
            </a:r>
            <a:r>
              <a:rPr lang="en-US" dirty="0" smtClean="0"/>
              <a:t>evidence; writ of </a:t>
            </a:r>
            <a:r>
              <a:rPr lang="en-US" i="1" dirty="0" smtClean="0"/>
              <a:t>habeas corpus</a:t>
            </a:r>
            <a:endParaRPr lang="en-US" i="1" dirty="0"/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9.3</a:t>
            </a:r>
            <a:r>
              <a:rPr lang="en-US" dirty="0"/>
              <a:t> </a:t>
            </a:r>
            <a:r>
              <a:rPr lang="en-US" dirty="0" smtClean="0"/>
              <a:t>– No </a:t>
            </a:r>
            <a:r>
              <a:rPr lang="en-US" dirty="0"/>
              <a:t>ex post facto laws/no bill of attainder--no punishment w/out jury </a:t>
            </a:r>
            <a:r>
              <a:rPr lang="en-US" dirty="0" smtClean="0"/>
              <a:t>trial</a:t>
            </a:r>
            <a:endParaRPr lang="en-US" dirty="0"/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9.5</a:t>
            </a:r>
            <a:r>
              <a:rPr lang="en-US" dirty="0"/>
              <a:t> </a:t>
            </a:r>
            <a:r>
              <a:rPr lang="en-US" dirty="0" smtClean="0"/>
              <a:t>– No </a:t>
            </a:r>
            <a:r>
              <a:rPr lang="en-US" dirty="0"/>
              <a:t>tax on exports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9.7</a:t>
            </a:r>
            <a:r>
              <a:rPr lang="en-US" dirty="0"/>
              <a:t> </a:t>
            </a:r>
            <a:r>
              <a:rPr lang="en-US" dirty="0" smtClean="0"/>
              <a:t>– Limits </a:t>
            </a:r>
            <a:r>
              <a:rPr lang="en-US" dirty="0"/>
              <a:t>presidential power by giving Congress appropriations</a:t>
            </a:r>
          </a:p>
          <a:p>
            <a:r>
              <a:rPr lang="en-US" dirty="0" smtClean="0"/>
              <a:t>sect</a:t>
            </a:r>
            <a:r>
              <a:rPr lang="en-US" dirty="0"/>
              <a:t>. </a:t>
            </a:r>
            <a:r>
              <a:rPr lang="en-US" dirty="0" smtClean="0"/>
              <a:t>9.8</a:t>
            </a:r>
            <a:r>
              <a:rPr lang="en-US" dirty="0"/>
              <a:t> </a:t>
            </a:r>
            <a:r>
              <a:rPr lang="en-US" dirty="0" smtClean="0"/>
              <a:t>– No </a:t>
            </a:r>
            <a:r>
              <a:rPr lang="en-US" dirty="0"/>
              <a:t>establishment of nobility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4840"/>
            <a:ext cx="4122119" cy="2249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19" y="4525963"/>
            <a:ext cx="2332037" cy="2332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56" y="3563839"/>
            <a:ext cx="2689844" cy="3411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5540" y="4525963"/>
            <a:ext cx="11107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7298775" y="4525963"/>
            <a:ext cx="107373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X</a:t>
            </a:r>
            <a:endParaRPr lang="en-US" sz="9600" b="1" dirty="0">
              <a:solidFill>
                <a:srgbClr val="FF0000"/>
              </a:solidFill>
            </a:endParaRPr>
          </a:p>
          <a:p>
            <a:endParaRPr lang="en-US" sz="96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31560" y="4990356"/>
            <a:ext cx="10737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9387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II: Executive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Art. 2, Sect. </a:t>
            </a:r>
            <a:r>
              <a:rPr lang="en-US" dirty="0" smtClean="0"/>
              <a:t>1.3</a:t>
            </a:r>
            <a:r>
              <a:rPr lang="en-US" dirty="0"/>
              <a:t> </a:t>
            </a:r>
            <a:r>
              <a:rPr lang="en-US" dirty="0" smtClean="0"/>
              <a:t>– Electoral </a:t>
            </a:r>
            <a:r>
              <a:rPr lang="en-US" dirty="0"/>
              <a:t>college </a:t>
            </a:r>
            <a:r>
              <a:rPr lang="en-US" dirty="0" smtClean="0"/>
              <a:t>est. </a:t>
            </a:r>
            <a:r>
              <a:rPr lang="en-US" dirty="0"/>
              <a:t>to </a:t>
            </a:r>
            <a:r>
              <a:rPr lang="en-US" dirty="0" smtClean="0"/>
              <a:t>safeguard against oligarchy (</a:t>
            </a:r>
            <a:r>
              <a:rPr lang="en-US" dirty="0"/>
              <a:t>state leg. </a:t>
            </a:r>
            <a:r>
              <a:rPr lang="en-US" dirty="0" smtClean="0"/>
              <a:t>originally </a:t>
            </a:r>
            <a:r>
              <a:rPr lang="en-US" dirty="0"/>
              <a:t>elected </a:t>
            </a:r>
            <a:r>
              <a:rPr lang="en-US" dirty="0" err="1"/>
              <a:t>e.c</a:t>
            </a:r>
            <a:r>
              <a:rPr lang="en-US" dirty="0"/>
              <a:t>.)</a:t>
            </a:r>
          </a:p>
          <a:p>
            <a:r>
              <a:rPr lang="en-US" dirty="0" smtClean="0"/>
              <a:t>Art</a:t>
            </a:r>
            <a:r>
              <a:rPr lang="en-US" dirty="0"/>
              <a:t>. 2, sect.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– Military </a:t>
            </a:r>
            <a:r>
              <a:rPr lang="en-US" dirty="0"/>
              <a:t>under civilian control</a:t>
            </a:r>
          </a:p>
          <a:p>
            <a:r>
              <a:rPr lang="en-US" dirty="0" smtClean="0"/>
              <a:t>Art</a:t>
            </a:r>
            <a:r>
              <a:rPr lang="en-US" dirty="0"/>
              <a:t>. 2, sect. </a:t>
            </a:r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– Presidential duties</a:t>
            </a:r>
          </a:p>
          <a:p>
            <a:pPr lvl="1"/>
            <a:r>
              <a:rPr lang="en-US" u="sng" dirty="0" smtClean="0"/>
              <a:t>Legislative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S</a:t>
            </a:r>
            <a:r>
              <a:rPr lang="en-US" dirty="0" smtClean="0"/>
              <a:t>etting </a:t>
            </a:r>
            <a:r>
              <a:rPr lang="en-US" dirty="0"/>
              <a:t>agenda, signing/vetoing bills, special sessions of </a:t>
            </a:r>
            <a:r>
              <a:rPr lang="en-US" dirty="0" smtClean="0"/>
              <a:t>Congress; executive orders</a:t>
            </a:r>
          </a:p>
          <a:p>
            <a:pPr lvl="1"/>
            <a:r>
              <a:rPr lang="en-US" u="sng" dirty="0" smtClean="0"/>
              <a:t>Diplomatic</a:t>
            </a:r>
            <a:endParaRPr lang="en-US" u="sng" dirty="0"/>
          </a:p>
          <a:p>
            <a:pPr lvl="1"/>
            <a:r>
              <a:rPr lang="en-US" u="sng" dirty="0" smtClean="0"/>
              <a:t>Executive</a:t>
            </a:r>
            <a:r>
              <a:rPr lang="en-US" dirty="0" smtClean="0"/>
              <a:t> – Setting </a:t>
            </a:r>
            <a:r>
              <a:rPr lang="en-US" dirty="0"/>
              <a:t>up </a:t>
            </a:r>
            <a:r>
              <a:rPr lang="en-US" dirty="0" err="1" smtClean="0"/>
              <a:t>depts</a:t>
            </a:r>
            <a:r>
              <a:rPr lang="en-US" dirty="0"/>
              <a:t>/</a:t>
            </a:r>
            <a:r>
              <a:rPr lang="en-US" dirty="0" smtClean="0"/>
              <a:t>agencies &amp; </a:t>
            </a:r>
            <a:r>
              <a:rPr lang="en-US" dirty="0"/>
              <a:t>filling </a:t>
            </a:r>
            <a:r>
              <a:rPr lang="en-US" dirty="0" smtClean="0"/>
              <a:t>positions</a:t>
            </a:r>
          </a:p>
          <a:p>
            <a:pPr lvl="1"/>
            <a:r>
              <a:rPr lang="en-US" u="sng" dirty="0" smtClean="0"/>
              <a:t>Military</a:t>
            </a:r>
            <a:r>
              <a:rPr lang="en-US" dirty="0" smtClean="0"/>
              <a:t> – Commander in Chief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98" y="4601585"/>
            <a:ext cx="3753702" cy="2256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0258"/>
            <a:ext cx="2406683" cy="1887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83" y="4970258"/>
            <a:ext cx="2840517" cy="18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III: Judicial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Art. 3, sect. </a:t>
            </a:r>
            <a:r>
              <a:rPr lang="en-US" dirty="0" smtClean="0"/>
              <a:t>1 – </a:t>
            </a:r>
            <a:r>
              <a:rPr lang="en-US" smtClean="0"/>
              <a:t>Only </a:t>
            </a:r>
            <a:r>
              <a:rPr lang="en-US"/>
              <a:t>S</a:t>
            </a:r>
            <a:r>
              <a:rPr lang="en-US" smtClean="0"/>
              <a:t>upreme </a:t>
            </a:r>
            <a:r>
              <a:rPr lang="en-US" dirty="0"/>
              <a:t>C</a:t>
            </a:r>
            <a:r>
              <a:rPr lang="en-US" smtClean="0"/>
              <a:t>ourt </a:t>
            </a:r>
            <a:r>
              <a:rPr lang="en-US" dirty="0"/>
              <a:t>set up </a:t>
            </a:r>
            <a:r>
              <a:rPr lang="en-US"/>
              <a:t>in </a:t>
            </a:r>
            <a:r>
              <a:rPr lang="en-US" smtClean="0"/>
              <a:t>Const</a:t>
            </a:r>
            <a:r>
              <a:rPr lang="en-US" dirty="0"/>
              <a:t>.; congress created Court of </a:t>
            </a:r>
            <a:r>
              <a:rPr lang="en-US" dirty="0" smtClean="0"/>
              <a:t>Appeals </a:t>
            </a:r>
            <a:r>
              <a:rPr lang="en-US" dirty="0"/>
              <a:t>and District Courts</a:t>
            </a:r>
          </a:p>
          <a:p>
            <a:r>
              <a:rPr lang="en-US" dirty="0" smtClean="0"/>
              <a:t>Art</a:t>
            </a:r>
            <a:r>
              <a:rPr lang="en-US" dirty="0"/>
              <a:t>. 3, sect. </a:t>
            </a:r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– Treason </a:t>
            </a:r>
            <a:r>
              <a:rPr lang="en-US" dirty="0"/>
              <a:t>is the only crime specifically mentioned in the Constitution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01" y="3331711"/>
            <a:ext cx="3163999" cy="3526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8892" b="7897"/>
          <a:stretch/>
        </p:blipFill>
        <p:spPr>
          <a:xfrm>
            <a:off x="32669" y="3850584"/>
            <a:ext cx="5947332" cy="30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1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dwards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655</Words>
  <Application>Microsoft Macintosh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EdwardsPPT</vt:lpstr>
      <vt:lpstr>Civics in One Day</vt:lpstr>
      <vt:lpstr>9th Amendment</vt:lpstr>
      <vt:lpstr>10th Amendment</vt:lpstr>
      <vt:lpstr>Preamble</vt:lpstr>
      <vt:lpstr>Article I: Legislative</vt:lpstr>
      <vt:lpstr>PowerPoint Presentation</vt:lpstr>
      <vt:lpstr>PowerPoint Presentation</vt:lpstr>
      <vt:lpstr>Article II: Executive</vt:lpstr>
      <vt:lpstr>Article III: Judicial</vt:lpstr>
      <vt:lpstr>Relations Among the States</vt:lpstr>
      <vt:lpstr>Article V: Amendments</vt:lpstr>
      <vt:lpstr>Article VI: Other Important Stuff</vt:lpstr>
      <vt:lpstr>Article VII: Ratification</vt:lpstr>
      <vt:lpstr>Bill of Rights</vt:lpstr>
    </vt:vector>
  </TitlesOfParts>
  <Company>Upper St. Clair School District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Technology Department</dc:creator>
  <cp:lastModifiedBy>Technology Department</cp:lastModifiedBy>
  <cp:revision>39</cp:revision>
  <dcterms:created xsi:type="dcterms:W3CDTF">2013-07-02T01:42:20Z</dcterms:created>
  <dcterms:modified xsi:type="dcterms:W3CDTF">2013-10-03T13:24:55Z</dcterms:modified>
</cp:coreProperties>
</file>